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A100"/>
    <a:srgbClr val="0349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3540" y="17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14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99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0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409" y="1403350"/>
            <a:ext cx="8572500" cy="36131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600" dirty="0">
                <a:solidFill>
                  <a:srgbClr val="034991"/>
                </a:solidFill>
                <a:latin typeface="Arial"/>
              </a:rPr>
              <a:t>In accordance with criterion 14 of document UEMS 2016/20 “EACCME® criteria for the Accreditation of Live Educational Events (LEEs)”, all declarations of potential or actual conflicts of interest, whether due to a financial or other relationship, must be provided to the EACCME® upon submission of the application.</a:t>
            </a:r>
          </a:p>
          <a:p>
            <a:pPr algn="ctr"/>
            <a:r>
              <a:rPr lang="en-US" sz="1600" dirty="0">
                <a:solidFill>
                  <a:srgbClr val="E5A100"/>
                </a:solidFill>
                <a:latin typeface="Arial"/>
              </a:rPr>
              <a:t>IF YOU DON‘T HAVE ANY CONFLICT, PLEASE DELETE THE CONFLICT-OF-INTEREST REPORT POINTS</a:t>
            </a:r>
            <a:r>
              <a:rPr lang="cs-CZ" sz="1600" dirty="0">
                <a:solidFill>
                  <a:srgbClr val="E5A100"/>
                </a:solidFill>
                <a:latin typeface="Arial"/>
              </a:rPr>
              <a:t> BELOW</a:t>
            </a:r>
          </a:p>
          <a:p>
            <a:pPr algn="ctr"/>
            <a:endParaRPr lang="en-US" sz="1100" dirty="0">
              <a:solidFill>
                <a:srgbClr val="E5A100"/>
              </a:solid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34991"/>
                </a:solidFill>
                <a:latin typeface="Arial"/>
              </a:rPr>
              <a:t>I have no potential conflict of interest to report</a:t>
            </a:r>
            <a:endParaRPr lang="cs-CZ" sz="1600" dirty="0">
              <a:solidFill>
                <a:srgbClr val="034991"/>
              </a:solid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100" dirty="0">
              <a:solidFill>
                <a:srgbClr val="034991"/>
              </a:solid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34991"/>
                </a:solidFill>
                <a:latin typeface="Arial"/>
              </a:rPr>
              <a:t>I have the following potential conflict(s) of interest to report</a:t>
            </a:r>
            <a:endParaRPr lang="cs-CZ" sz="1600" dirty="0">
              <a:solidFill>
                <a:srgbClr val="034991"/>
              </a:solidFill>
              <a:latin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34991"/>
                </a:solidFill>
                <a:latin typeface="Arial"/>
              </a:rPr>
              <a:t>Type of affiliation / financial interest:</a:t>
            </a:r>
            <a:endParaRPr lang="cs-CZ" sz="1200" dirty="0">
              <a:solidFill>
                <a:srgbClr val="034991"/>
              </a:solidFill>
              <a:latin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34991"/>
                </a:solidFill>
                <a:latin typeface="Arial"/>
              </a:rPr>
              <a:t>Receipt of grants/research supports:</a:t>
            </a:r>
            <a:endParaRPr lang="cs-CZ" sz="1200" dirty="0">
              <a:solidFill>
                <a:srgbClr val="034991"/>
              </a:solidFill>
              <a:latin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34991"/>
                </a:solidFill>
                <a:latin typeface="Arial"/>
              </a:rPr>
              <a:t>Receipt of honoraria or consultation fees:</a:t>
            </a:r>
            <a:endParaRPr lang="cs-CZ" sz="1200" dirty="0">
              <a:solidFill>
                <a:srgbClr val="034991"/>
              </a:solidFill>
              <a:latin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34991"/>
                </a:solidFill>
                <a:latin typeface="Arial"/>
              </a:rPr>
              <a:t>Participation in a company sponsored speaker’s bureau:</a:t>
            </a:r>
            <a:endParaRPr lang="cs-CZ" sz="1200" dirty="0">
              <a:solidFill>
                <a:srgbClr val="034991"/>
              </a:solidFill>
              <a:latin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34991"/>
                </a:solidFill>
                <a:latin typeface="Arial"/>
              </a:rPr>
              <a:t>Stock shareholder:</a:t>
            </a:r>
            <a:endParaRPr lang="cs-CZ" sz="1200" dirty="0">
              <a:solidFill>
                <a:srgbClr val="034991"/>
              </a:solidFill>
              <a:latin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34991"/>
                </a:solidFill>
                <a:latin typeface="Arial"/>
              </a:rPr>
              <a:t>Spouse/partner:</a:t>
            </a:r>
            <a:endParaRPr lang="cs-CZ" sz="1200" dirty="0">
              <a:solidFill>
                <a:srgbClr val="034991"/>
              </a:solidFill>
              <a:latin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34991"/>
                </a:solidFill>
                <a:latin typeface="Arial"/>
              </a:rPr>
              <a:t>Other support (please specify):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2B38AD-318F-74E5-5F0A-CDD373E59590}"/>
              </a:ext>
            </a:extLst>
          </p:cNvPr>
          <p:cNvSpPr txBox="1"/>
          <p:nvPr/>
        </p:nvSpPr>
        <p:spPr>
          <a:xfrm>
            <a:off x="0" y="653534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3200" dirty="0">
                <a:solidFill>
                  <a:srgbClr val="E5A100"/>
                </a:solidFill>
                <a:latin typeface="Arial"/>
              </a:rPr>
              <a:t>CONFICT OF INTEREST (COI)</a:t>
            </a:r>
            <a:endParaRPr lang="en-US" sz="3200" dirty="0">
              <a:solidFill>
                <a:srgbClr val="E5A1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9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44D55-4ACE-4ADF-66CE-6FCA2A9CB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5BEE53-6BCD-87F7-C213-A974A328BABE}"/>
              </a:ext>
            </a:extLst>
          </p:cNvPr>
          <p:cNvSpPr txBox="1"/>
          <p:nvPr/>
        </p:nvSpPr>
        <p:spPr>
          <a:xfrm>
            <a:off x="294409" y="855133"/>
            <a:ext cx="8572500" cy="40055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cs-CZ" sz="2000" dirty="0">
                <a:solidFill>
                  <a:srgbClr val="E5A100"/>
                </a:solidFill>
                <a:latin typeface="Arial"/>
              </a:rPr>
              <a:t>Text 1/ 20 </a:t>
            </a:r>
            <a:r>
              <a:rPr lang="cs-CZ" sz="2000" dirty="0" err="1">
                <a:solidFill>
                  <a:srgbClr val="E5A100"/>
                </a:solidFill>
                <a:latin typeface="Arial"/>
              </a:rPr>
              <a:t>pt</a:t>
            </a:r>
            <a:endParaRPr lang="en-US" sz="2000" dirty="0">
              <a:solidFill>
                <a:srgbClr val="E5A100"/>
              </a:solidFill>
              <a:latin typeface="Arial"/>
            </a:endParaRPr>
          </a:p>
          <a:p>
            <a:r>
              <a:rPr lang="cs-CZ" dirty="0">
                <a:solidFill>
                  <a:srgbClr val="034991"/>
                </a:solidFill>
                <a:latin typeface="Arial"/>
              </a:rPr>
              <a:t>Text 2/ 18 </a:t>
            </a:r>
            <a:r>
              <a:rPr lang="cs-CZ" dirty="0" err="1">
                <a:solidFill>
                  <a:srgbClr val="034991"/>
                </a:solidFill>
                <a:latin typeface="Arial"/>
              </a:rPr>
              <a:t>pt</a:t>
            </a:r>
            <a:endParaRPr lang="cs-CZ" dirty="0">
              <a:solidFill>
                <a:srgbClr val="034991"/>
              </a:solidFill>
              <a:latin typeface="Arial"/>
            </a:endParaRPr>
          </a:p>
          <a:p>
            <a:r>
              <a:rPr lang="cs-CZ" sz="1600" dirty="0">
                <a:solidFill>
                  <a:srgbClr val="034991"/>
                </a:solidFill>
                <a:latin typeface="Arial"/>
              </a:rPr>
              <a:t>Text 3/ 16 </a:t>
            </a:r>
            <a:r>
              <a:rPr lang="cs-CZ" sz="1600" dirty="0" err="1">
                <a:solidFill>
                  <a:srgbClr val="034991"/>
                </a:solidFill>
                <a:latin typeface="Arial"/>
              </a:rPr>
              <a:t>pt</a:t>
            </a:r>
            <a:endParaRPr lang="en-US" sz="1600" dirty="0">
              <a:solidFill>
                <a:srgbClr val="03499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455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156</Words>
  <Application>Microsoft Office PowerPoint</Application>
  <PresentationFormat>On-screen Show (16:9)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Lukas Dolezel</dc:creator>
  <cp:lastModifiedBy>Jakub Novák</cp:lastModifiedBy>
  <cp:revision>6</cp:revision>
  <dcterms:created xsi:type="dcterms:W3CDTF">2023-07-21T16:45:49Z</dcterms:created>
  <dcterms:modified xsi:type="dcterms:W3CDTF">2025-02-25T08:47:27Z</dcterms:modified>
</cp:coreProperties>
</file>